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8" r:id="rId8"/>
    <p:sldId id="266" r:id="rId9"/>
    <p:sldId id="270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12B"/>
    <a:srgbClr val="542222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6547305398177135E-2"/>
          <c:y val="3.9396477611505012E-2"/>
          <c:w val="0.553368595008362"/>
          <c:h val="0.782415808525169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Количество конкурсов</c:v>
                </c:pt>
                <c:pt idx="1">
                  <c:v>Призовые места </c:v>
                </c:pt>
                <c:pt idx="2">
                  <c:v>Охват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Количество конкурсов</c:v>
                </c:pt>
                <c:pt idx="1">
                  <c:v>Призовые места </c:v>
                </c:pt>
                <c:pt idx="2">
                  <c:v>Охват детей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плановый 2019/2020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Количество конкурсов</c:v>
                </c:pt>
                <c:pt idx="1">
                  <c:v>Призовые места </c:v>
                </c:pt>
                <c:pt idx="2">
                  <c:v>Охват детей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</c:ser>
        <c:shape val="cylinder"/>
        <c:axId val="41252736"/>
        <c:axId val="41254272"/>
        <c:axId val="0"/>
      </c:bar3DChart>
      <c:catAx>
        <c:axId val="41252736"/>
        <c:scaling>
          <c:orientation val="minMax"/>
        </c:scaling>
        <c:axPos val="b"/>
        <c:tickLblPos val="nextTo"/>
        <c:crossAx val="41254272"/>
        <c:crosses val="autoZero"/>
        <c:auto val="1"/>
        <c:lblAlgn val="ctr"/>
        <c:lblOffset val="100"/>
      </c:catAx>
      <c:valAx>
        <c:axId val="41254272"/>
        <c:scaling>
          <c:orientation val="minMax"/>
        </c:scaling>
        <c:axPos val="l"/>
        <c:majorGridlines/>
        <c:numFmt formatCode="General" sourceLinked="1"/>
        <c:tickLblPos val="nextTo"/>
        <c:crossAx val="4125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83955273174203"/>
          <c:y val="0.3565433477913979"/>
          <c:w val="0.2932895428860568"/>
          <c:h val="0.36548221892224991"/>
        </c:manualLayout>
      </c:layout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82030504173823"/>
          <c:y val="7.0262836881344423E-2"/>
          <c:w val="0.50786346154325457"/>
          <c:h val="0.818894233116798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2017/2018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Конкурсы</c:v>
                </c:pt>
                <c:pt idx="1">
                  <c:v>Массовые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2018/2019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Конкурсы</c:v>
                </c:pt>
                <c:pt idx="1">
                  <c:v>Массовые мероприятия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плановый 2019/2020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Конкурсы</c:v>
                </c:pt>
                <c:pt idx="1">
                  <c:v>Массовые мероприятия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200</c:v>
                </c:pt>
                <c:pt idx="1">
                  <c:v>6000</c:v>
                </c:pt>
              </c:numCache>
            </c:numRef>
          </c:val>
        </c:ser>
        <c:shape val="cylinder"/>
        <c:axId val="41329024"/>
        <c:axId val="41330560"/>
        <c:axId val="0"/>
      </c:bar3DChart>
      <c:catAx>
        <c:axId val="41329024"/>
        <c:scaling>
          <c:orientation val="minMax"/>
        </c:scaling>
        <c:axPos val="b"/>
        <c:tickLblPos val="nextTo"/>
        <c:crossAx val="41330560"/>
        <c:crosses val="autoZero"/>
        <c:auto val="1"/>
        <c:lblAlgn val="ctr"/>
        <c:lblOffset val="100"/>
      </c:catAx>
      <c:valAx>
        <c:axId val="41330560"/>
        <c:scaling>
          <c:orientation val="minMax"/>
        </c:scaling>
        <c:axPos val="l"/>
        <c:majorGridlines/>
        <c:numFmt formatCode="General" sourceLinked="1"/>
        <c:tickLblPos val="nextTo"/>
        <c:crossAx val="4132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07622803103762"/>
          <c:y val="0.40424590302660451"/>
          <c:w val="0.31505286758676093"/>
          <c:h val="0.28691330441720381"/>
        </c:manualLayout>
      </c:layout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E6F2-3742-47B3-A1C0-CE805F377766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5244-428C-436D-8638-74A00C90D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asovo-adm.ru/sotsialnaya-sfera/upravlenie-obrazovaniya-g-sasovo/novosti/:4775" TargetMode="External"/><Relationship Id="rId3" Type="http://schemas.openxmlformats.org/officeDocument/2006/relationships/hyperlink" Target="https://&#1088;62.&#1085;&#1072;&#1074;&#1080;&#1075;&#1072;&#1090;&#1086;&#1088;.&#1076;&#1077;&#1090;&#1080;/program/2451-sasovo-territoriya-turizma" TargetMode="External"/><Relationship Id="rId7" Type="http://schemas.openxmlformats.org/officeDocument/2006/relationships/hyperlink" Target="https://sasovo-adm.ru/sotsialnaya-sfera/upravlenie-obrazovaniya-g-sasovo/novosti/:41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v-ryazan.ru/pedagog-iz-ryazanskoj-oblasti-v-chisle-pobeditelej-vserossijskogo-konkursa-turparad/" TargetMode="External"/><Relationship Id="rId5" Type="http://schemas.openxmlformats.org/officeDocument/2006/relationships/hyperlink" Target="https://sasovo-adm.ru/sotsialnaya-sfera/upravlenie-obrazovaniya-g-sasovo/novosti/:2450" TargetMode="External"/><Relationship Id="rId4" Type="http://schemas.openxmlformats.org/officeDocument/2006/relationships/hyperlink" Target="https://infourok.ru/dopolnitelnaya-obscheobrazovatelnaya-obscherazvivayuschaya-raznourovnevaya-programma-sasovo-territoriya-turizma-3305204.html" TargetMode="External"/><Relationship Id="rId9" Type="http://schemas.openxmlformats.org/officeDocument/2006/relationships/hyperlink" Target="http://ryazpressa.ru/sasovskaya-shkolnicza-privezla-nagradu-iz-solotch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8773" y="980728"/>
            <a:ext cx="64197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Сасово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ерритория туризма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429000"/>
            <a:ext cx="49685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B1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</a:t>
            </a:r>
          </a:p>
          <a:p>
            <a:r>
              <a:rPr lang="ru-RU" sz="3200" b="1" dirty="0" smtClean="0">
                <a:solidFill>
                  <a:srgbClr val="AB1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О.И. Климакова, </a:t>
            </a:r>
          </a:p>
          <a:p>
            <a:r>
              <a:rPr lang="ru-RU" sz="3200" b="1" dirty="0" smtClean="0">
                <a:solidFill>
                  <a:srgbClr val="AB1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Сасово</a:t>
            </a:r>
            <a:endParaRPr lang="ru-RU" sz="3200" b="1" dirty="0">
              <a:solidFill>
                <a:srgbClr val="AB11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78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Создание системы сетевого взаимодействия с образовательными учреждениями Сасовского района</a:t>
            </a:r>
          </a:p>
          <a:p>
            <a:r>
              <a:rPr lang="ru-RU" dirty="0" smtClean="0"/>
              <a:t>Создание краткосрочного ознакомительного  курса для детей 6-9 лет. </a:t>
            </a:r>
          </a:p>
          <a:p>
            <a:r>
              <a:rPr lang="ru-RU" dirty="0" smtClean="0"/>
              <a:t>Увеличение охвата дополнительным образованием туристско-краеведческой направленности детей от 5 до 18 лет</a:t>
            </a:r>
          </a:p>
          <a:p>
            <a:r>
              <a:rPr lang="ru-RU" dirty="0" smtClean="0">
                <a:hlinkClick r:id="rId3" action="ppaction://hlinkfile"/>
              </a:rPr>
              <a:t>Карта интересных мест г. Сасово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3"/>
              </a:rPr>
              <a:t>Программа на Навигаторе дополнительного образования Рязанской </a:t>
            </a:r>
            <a:r>
              <a:rPr lang="ru-RU" u="sng" dirty="0" smtClean="0">
                <a:hlinkClick r:id="rId3"/>
              </a:rPr>
              <a:t>области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Программа опубликована на сайте </a:t>
            </a:r>
            <a:r>
              <a:rPr lang="ru-RU" u="sng" dirty="0" smtClean="0">
                <a:hlinkClick r:id="rId4"/>
              </a:rPr>
              <a:t>ИНФОУРОК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Программа стала призером областного конкурса программ дополнительного </a:t>
            </a:r>
            <a:r>
              <a:rPr lang="ru-RU" u="sng" smtClean="0">
                <a:hlinkClick r:id="rId5"/>
              </a:rPr>
              <a:t>образования</a:t>
            </a:r>
            <a:r>
              <a:rPr lang="ru-RU" u="sng" smtClean="0"/>
              <a:t> </a:t>
            </a:r>
            <a:endParaRPr lang="ru-RU" u="sng" smtClean="0"/>
          </a:p>
          <a:p>
            <a:pPr>
              <a:buNone/>
            </a:pPr>
            <a:endParaRPr lang="ru-RU" u="sng" dirty="0" smtClean="0"/>
          </a:p>
          <a:p>
            <a:r>
              <a:rPr lang="ru-RU" dirty="0" smtClean="0">
                <a:hlinkClick r:id="rId6"/>
              </a:rPr>
              <a:t>Проект- призер </a:t>
            </a:r>
            <a:r>
              <a:rPr lang="ru-RU" dirty="0" err="1" smtClean="0">
                <a:hlinkClick r:id="rId6"/>
              </a:rPr>
              <a:t>всероссийсского</a:t>
            </a:r>
            <a:r>
              <a:rPr lang="ru-RU" dirty="0" smtClean="0">
                <a:hlinkClick r:id="rId6"/>
              </a:rPr>
              <a:t> конкурса ТУРПАРАД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Победы обучающихся по программе:</a:t>
            </a:r>
          </a:p>
          <a:p>
            <a:r>
              <a:rPr lang="ru-RU" u="sng" dirty="0" smtClean="0">
                <a:hlinkClick r:id="rId7"/>
              </a:rPr>
              <a:t>Итоги областного этапа XXIII межрегионального конкурса-фестиваля детского литературно-художественного творчества «Начало»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8"/>
              </a:rPr>
              <a:t>Итоги областного этапа Всероссийского конкурса «Моя малая родина: природа, культура, этнос»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9"/>
              </a:rPr>
              <a:t>Победа в XXIII межрегиональном конкурсе-фестивале детского литературно-художественного творчества «Начало»</a:t>
            </a:r>
            <a:endParaRPr lang="ru-RU" u="sng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55776" y="1700808"/>
            <a:ext cx="61310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создание и развитие системы, представляющей условия для выявления и адресной поддержки детей, интересующихся краеведением и экскурсионным туризмом.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0"/>
            <a:ext cx="648072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39752" y="1340768"/>
            <a:ext cx="6491064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создание системы выявления детей, интересующихся историей родного края;</a:t>
            </a:r>
          </a:p>
          <a:p>
            <a:pPr lvl="0"/>
            <a:r>
              <a:rPr lang="ru-RU" dirty="0"/>
              <a:t>создание условий для развития и реализации потенциальных способностей обучающихся;</a:t>
            </a:r>
          </a:p>
          <a:p>
            <a:pPr lvl="0"/>
            <a:r>
              <a:rPr lang="ru-RU" dirty="0" smtClean="0"/>
              <a:t>формирование </a:t>
            </a:r>
            <a:r>
              <a:rPr lang="ru-RU" dirty="0"/>
              <a:t>информационно-творческой среды общения для детей, интересующихся краеведением и занимающихся самостоятельной творческой деятельностью;</a:t>
            </a:r>
          </a:p>
          <a:p>
            <a:pPr lvl="0"/>
            <a:r>
              <a:rPr lang="ru-RU" dirty="0"/>
              <a:t>привлечение детей и подростков к краеведению и самостоятельной проектно-исследовательской деятельности;</a:t>
            </a:r>
          </a:p>
          <a:p>
            <a:pPr lvl="0"/>
            <a:r>
              <a:rPr lang="ru-RU" dirty="0"/>
              <a:t>повысить интерес к экскурсионному туризму у 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04867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Целевая группа: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55776" y="1916831"/>
            <a:ext cx="6048672" cy="40324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Дети от 10 до 18 лет, проживающие на территории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г. Сасово и Сасовского района Рязанской области, интересующиеся историей родного края.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Модули: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Модуль </a:t>
            </a:r>
            <a:r>
              <a:rPr lang="ru-RU" dirty="0" smtClean="0"/>
              <a:t>«Край </a:t>
            </a:r>
            <a:r>
              <a:rPr lang="ru-RU" dirty="0"/>
              <a:t>наш </a:t>
            </a:r>
            <a:r>
              <a:rPr lang="ru-RU" dirty="0" err="1"/>
              <a:t>Сасовский</a:t>
            </a:r>
            <a:r>
              <a:rPr lang="ru-RU" dirty="0"/>
              <a:t>» - базовый, включает всестороннее изучение Сасовского края, его особенностей, жизни, культуры, быта в прошлом и настоящем. </a:t>
            </a:r>
          </a:p>
          <a:p>
            <a:pPr lvl="0"/>
            <a:r>
              <a:rPr lang="ru-RU" dirty="0" smtClean="0"/>
              <a:t>Модуль </a:t>
            </a:r>
            <a:r>
              <a:rPr lang="ru-RU" dirty="0"/>
              <a:t>«Юный экскурсовод» поможет детям получить представление о профессии экскурсовода и получить практические навыки в проведении экскурсий.  </a:t>
            </a:r>
          </a:p>
          <a:p>
            <a:pPr lvl="0"/>
            <a:r>
              <a:rPr lang="ru-RU" dirty="0" smtClean="0"/>
              <a:t>Модуль </a:t>
            </a:r>
            <a:r>
              <a:rPr lang="ru-RU" dirty="0"/>
              <a:t>«Исследовательская деятельность в краеведении</a:t>
            </a:r>
            <a:r>
              <a:rPr lang="ru-RU" dirty="0" smtClean="0"/>
              <a:t>» научит проводить исследовательские работы.</a:t>
            </a:r>
            <a:endParaRPr lang="ru-RU" dirty="0"/>
          </a:p>
          <a:p>
            <a:r>
              <a:rPr lang="ru-RU" dirty="0"/>
              <a:t>На занятиях модуля «Проектирование туристического продукта» учащиеся научатся разрабатывать экскурсии.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Контрольные цифры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67744" y="1600200"/>
          <a:ext cx="6419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Количество участников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67744" y="1600200"/>
          <a:ext cx="6419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39752" y="0"/>
            <a:ext cx="641905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Полученные результаты</a:t>
            </a:r>
            <a:endParaRPr lang="ru-RU" dirty="0"/>
          </a:p>
        </p:txBody>
      </p:sp>
      <p:pic>
        <p:nvPicPr>
          <p:cNvPr id="13" name="Содержимое 12" descr="DSC_07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3983757" cy="2662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PA171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3024336" cy="3024336"/>
          </a:xfrm>
          <a:prstGeom prst="rect">
            <a:avLst/>
          </a:prstGeom>
        </p:spPr>
      </p:pic>
      <p:pic>
        <p:nvPicPr>
          <p:cNvPr id="15" name="Рисунок 14" descr="Куркова Пол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738330"/>
            <a:ext cx="2339752" cy="3119669"/>
          </a:xfrm>
          <a:prstGeom prst="rect">
            <a:avLst/>
          </a:prstGeom>
        </p:spPr>
      </p:pic>
      <p:pic>
        <p:nvPicPr>
          <p:cNvPr id="17" name="Рисунок 16" descr="PA171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3861048"/>
            <a:ext cx="2996952" cy="2996952"/>
          </a:xfrm>
          <a:prstGeom prst="rect">
            <a:avLst/>
          </a:prstGeom>
        </p:spPr>
      </p:pic>
      <p:pic>
        <p:nvPicPr>
          <p:cNvPr id="18" name="Рисунок 17" descr="Мощенкова Кристи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9164" y="1"/>
            <a:ext cx="3444836" cy="2996952"/>
          </a:xfrm>
          <a:prstGeom prst="rect">
            <a:avLst/>
          </a:prstGeom>
        </p:spPr>
      </p:pic>
      <p:pic>
        <p:nvPicPr>
          <p:cNvPr id="19" name="Рисунок 18" descr="DSC_57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-1"/>
            <a:ext cx="7020272" cy="4680181"/>
          </a:xfrm>
          <a:prstGeom prst="rect">
            <a:avLst/>
          </a:prstGeom>
        </p:spPr>
      </p:pic>
      <p:pic>
        <p:nvPicPr>
          <p:cNvPr id="20" name="Рисунок 19" descr="к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3284984"/>
            <a:ext cx="7020272" cy="4578957"/>
          </a:xfrm>
          <a:prstGeom prst="rect">
            <a:avLst/>
          </a:prstGeom>
        </p:spPr>
      </p:pic>
      <p:pic>
        <p:nvPicPr>
          <p:cNvPr id="21" name="Рисунок 20" descr="PA1714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0"/>
            <a:ext cx="7092280" cy="70922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5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15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Рисунок 5" descr="диплом програм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5" y="0"/>
            <a:ext cx="2336210" cy="3212976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0"/>
            <a:ext cx="2277260" cy="3131902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506" y="3429000"/>
            <a:ext cx="2408481" cy="331236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429000"/>
            <a:ext cx="2378621" cy="332824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268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Цель:</vt:lpstr>
      <vt:lpstr>Задачи:</vt:lpstr>
      <vt:lpstr>Целевая группа:</vt:lpstr>
      <vt:lpstr>Модули:</vt:lpstr>
      <vt:lpstr>Контрольные цифры</vt:lpstr>
      <vt:lpstr>Количество участников</vt:lpstr>
      <vt:lpstr>Полученные результаты</vt:lpstr>
      <vt:lpstr>Слайд 9</vt:lpstr>
      <vt:lpstr>Перспективы развития</vt:lpstr>
      <vt:lpstr>Информационное сопровождение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Сасово территория туризма</dc:title>
  <dc:creator>Климакова О.И.</dc:creator>
  <cp:lastModifiedBy>Климакова </cp:lastModifiedBy>
  <cp:revision>80</cp:revision>
  <dcterms:created xsi:type="dcterms:W3CDTF">2019-09-23T13:12:50Z</dcterms:created>
  <dcterms:modified xsi:type="dcterms:W3CDTF">2019-12-13T05:58:51Z</dcterms:modified>
</cp:coreProperties>
</file>